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9.png" ContentType="image/png"/>
  <Override PartName="/ppt/media/image13.png" ContentType="image/png"/>
  <Override PartName="/ppt/media/image8.png" ContentType="image/png"/>
  <Override PartName="/ppt/media/image12.png" ContentType="image/png"/>
  <Override PartName="/ppt/media/image7.png" ContentType="image/png"/>
  <Override PartName="/ppt/media/image11.png" ContentType="image/png"/>
  <Override PartName="/ppt/media/image19.png" ContentType="image/png"/>
  <Override PartName="/ppt/media/image1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7ABA41C-DCCB-4B9A-A7C4-324F24DFEF5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3B92455-67DC-4F8B-B0A7-EE510150F94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03781CD-AAA2-404D-846D-51EF64A5685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3F24656-4528-47E6-9E0E-0B13AA101E0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9958D26-FBBB-49E9-BAC2-18C2346A01F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BE3AE7F-0225-4E28-81D4-09E8E2CA0C6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8745AE2-0F0B-4FC0-A5FA-9F7C042844D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DB857E9-8C2E-4E0C-BC5D-2B22ABA7B15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312D85C-21AF-4942-B5F4-3F985E56DC2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D417E64-A067-42AA-BD44-7CDF334AA13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5E62A24-7E12-4700-9B69-A9C49FDA257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E6E1F68-8355-4344-89E1-ED09CE475E7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</a:rPr>
              <a:t>Click to edit the title text format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latin typeface="Arial"/>
              </a:rPr>
              <a:t>Click to edit the </a:t>
            </a:r>
            <a:r>
              <a:rPr b="0" lang="en-IN" sz="3200" spc="-1" strike="noStrike">
                <a:latin typeface="Arial"/>
              </a:rPr>
              <a:t>outline text </a:t>
            </a:r>
            <a:r>
              <a:rPr b="0" lang="en-IN" sz="3200" spc="-1" strike="noStrike">
                <a:latin typeface="Arial"/>
              </a:rPr>
              <a:t>format</a:t>
            </a:r>
            <a:endParaRPr b="0" lang="en-IN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latin typeface="Arial"/>
              </a:rPr>
              <a:t>Second Outline </a:t>
            </a:r>
            <a:r>
              <a:rPr b="0" lang="en-IN" sz="2800" spc="-1" strike="noStrike">
                <a:latin typeface="Arial"/>
              </a:rPr>
              <a:t>Level</a:t>
            </a:r>
            <a:endParaRPr b="0" lang="en-IN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latin typeface="Arial"/>
              </a:rPr>
              <a:t>Third Outline </a:t>
            </a:r>
            <a:r>
              <a:rPr b="0" lang="en-IN" sz="2400" spc="-1" strike="noStrike">
                <a:latin typeface="Arial"/>
              </a:rPr>
              <a:t>Level</a:t>
            </a:r>
            <a:endParaRPr b="0" lang="en-IN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latin typeface="Arial"/>
              </a:rPr>
              <a:t>Fourth Outline </a:t>
            </a:r>
            <a:r>
              <a:rPr b="0" lang="en-IN" sz="2000" spc="-1" strike="noStrike">
                <a:latin typeface="Arial"/>
              </a:rPr>
              <a:t>Level</a:t>
            </a:r>
            <a:endParaRPr b="0" lang="en-IN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Fifth </a:t>
            </a:r>
            <a:r>
              <a:rPr b="0" lang="en-IN" sz="2000" spc="-1" strike="noStrike">
                <a:latin typeface="Arial"/>
              </a:rPr>
              <a:t>Outline </a:t>
            </a:r>
            <a:r>
              <a:rPr b="0" lang="en-IN" sz="2000" spc="-1" strike="noStrike">
                <a:latin typeface="Arial"/>
              </a:rPr>
              <a:t>Level</a:t>
            </a:r>
            <a:endParaRPr b="0" lang="en-IN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Sixth </a:t>
            </a:r>
            <a:r>
              <a:rPr b="0" lang="en-IN" sz="2000" spc="-1" strike="noStrike">
                <a:latin typeface="Arial"/>
              </a:rPr>
              <a:t>Outline </a:t>
            </a:r>
            <a:r>
              <a:rPr b="0" lang="en-IN" sz="2000" spc="-1" strike="noStrike">
                <a:latin typeface="Arial"/>
              </a:rPr>
              <a:t>Level</a:t>
            </a:r>
            <a:endParaRPr b="0" lang="en-IN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Se</a:t>
            </a:r>
            <a:r>
              <a:rPr b="0" lang="en-IN" sz="2000" spc="-1" strike="noStrike">
                <a:latin typeface="Arial"/>
              </a:rPr>
              <a:t>ven</a:t>
            </a:r>
            <a:r>
              <a:rPr b="0" lang="en-IN" sz="2000" spc="-1" strike="noStrike">
                <a:latin typeface="Arial"/>
              </a:rPr>
              <a:t>th </a:t>
            </a:r>
            <a:r>
              <a:rPr b="0" lang="en-IN" sz="2000" spc="-1" strike="noStrike">
                <a:latin typeface="Arial"/>
              </a:rPr>
              <a:t>Out</a:t>
            </a:r>
            <a:r>
              <a:rPr b="0" lang="en-IN" sz="2000" spc="-1" strike="noStrike">
                <a:latin typeface="Arial"/>
              </a:rPr>
              <a:t>line </a:t>
            </a:r>
            <a:r>
              <a:rPr b="0" lang="en-IN" sz="2000" spc="-1" strike="noStrike">
                <a:latin typeface="Arial"/>
              </a:rPr>
              <a:t>Lev</a:t>
            </a:r>
            <a:r>
              <a:rPr b="0" lang="en-IN" sz="2000" spc="-1" strike="noStrike">
                <a:latin typeface="Arial"/>
              </a:rPr>
              <a:t>el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IN" sz="1400" spc="-1" strike="noStrike">
                <a:latin typeface="Times New Roman"/>
              </a:defRPr>
            </a:lvl1pPr>
          </a:lstStyle>
          <a:p>
            <a:r>
              <a:rPr b="0" lang="en-IN" sz="1400" spc="-1" strike="noStrike">
                <a:latin typeface="Times New Roman"/>
              </a:rPr>
              <a:t>&lt;date/time&gt;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IN" sz="1400" spc="-1" strike="noStrike">
                <a:latin typeface="Times New Roman"/>
              </a:rPr>
              <a:t>&lt;footer&gt;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FA6D93C0-5402-47D1-989D-83198E77A434}" type="slidenum">
              <a:rPr b="0" lang="en-IN" sz="1400" spc="-1" strike="noStrike">
                <a:latin typeface="Times New Roman"/>
              </a:rPr>
              <a:t>&lt;number&gt;</a:t>
            </a:fld>
            <a:endParaRPr b="0" lang="en-IN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  <a:ea typeface="Noto Sans CJK SC"/>
              </a:rPr>
              <a:t>3D Printing Technology</a:t>
            </a:r>
            <a:endParaRPr b="0" lang="en-IN" sz="4400" spc="-1" strike="noStrike">
              <a:latin typeface="Arial"/>
            </a:endParaRPr>
          </a:p>
        </p:txBody>
      </p:sp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1080000" y="1326600"/>
            <a:ext cx="3240000" cy="3240000"/>
          </a:xfrm>
          <a:prstGeom prst="rect">
            <a:avLst/>
          </a:prstGeom>
          <a:ln w="0">
            <a:noFill/>
          </a:ln>
        </p:spPr>
      </p:pic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6266520" y="1536480"/>
            <a:ext cx="3093480" cy="2783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1" lang="en-IN" sz="4400" spc="-1" strike="noStrike">
                <a:latin typeface="Arial"/>
                <a:ea typeface="Noto Sans CJK SC"/>
              </a:rPr>
              <a:t>What is 3D Printing?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r>
              <a:rPr b="0" lang="en-IN" sz="2400" spc="-1" strike="noStrike">
                <a:latin typeface="Arial"/>
                <a:ea typeface="Noto Sans CJK SC"/>
              </a:rPr>
              <a:t>Definition: Additive </a:t>
            </a:r>
            <a:r>
              <a:rPr b="0" lang="en-IN" sz="2400" spc="-1" strike="noStrike">
                <a:latin typeface="Arial"/>
                <a:ea typeface="Noto Sans CJK SC"/>
              </a:rPr>
              <a:t>manufacturing process </a:t>
            </a:r>
            <a:r>
              <a:rPr b="0" lang="en-IN" sz="2400" spc="-1" strike="noStrike">
                <a:latin typeface="Arial"/>
                <a:ea typeface="Noto Sans CJK SC"/>
              </a:rPr>
              <a:t>creating three-</a:t>
            </a:r>
            <a:r>
              <a:rPr b="0" lang="en-IN" sz="2400" spc="-1" strike="noStrike">
                <a:latin typeface="Arial"/>
                <a:ea typeface="Noto Sans CJK SC"/>
              </a:rPr>
              <a:t>dimensional objects </a:t>
            </a:r>
            <a:r>
              <a:rPr b="0" lang="en-IN" sz="2400" spc="-1" strike="noStrike">
                <a:latin typeface="Arial"/>
                <a:ea typeface="Noto Sans CJK SC"/>
              </a:rPr>
              <a:t>layer by layer.</a:t>
            </a:r>
            <a:endParaRPr b="0" lang="en-IN" sz="24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180000" y="3060000"/>
            <a:ext cx="9360000" cy="153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latin typeface="Arial"/>
                <a:ea typeface="Noto Sans CJK SC"/>
              </a:rPr>
              <a:t>Historical </a:t>
            </a:r>
            <a:r>
              <a:rPr b="0" lang="en-IN" sz="2400" spc="-1" strike="noStrike">
                <a:latin typeface="Arial"/>
                <a:ea typeface="Noto Sans CJK SC"/>
              </a:rPr>
              <a:t>background: </a:t>
            </a:r>
            <a:r>
              <a:rPr b="0" lang="en-IN" sz="2400" spc="-1" strike="noStrike">
                <a:latin typeface="Arial"/>
                <a:ea typeface="Noto Sans CJK SC"/>
              </a:rPr>
              <a:t>Introduction in the </a:t>
            </a:r>
            <a:r>
              <a:rPr b="0" lang="en-IN" sz="2400" spc="-1" strike="noStrike">
                <a:latin typeface="Arial"/>
                <a:ea typeface="Noto Sans CJK SC"/>
              </a:rPr>
              <a:t>1980s and evolution </a:t>
            </a:r>
            <a:r>
              <a:rPr b="0" lang="en-IN" sz="2400" spc="-1" strike="noStrike">
                <a:latin typeface="Arial"/>
                <a:ea typeface="Noto Sans CJK SC"/>
              </a:rPr>
              <a:t>over the years.</a:t>
            </a:r>
            <a:endParaRPr b="0" lang="en-IN" sz="2400" spc="-1" strike="noStrike"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/>
          </p:nvPr>
        </p:nvSpPr>
        <p:spPr>
          <a:xfrm>
            <a:off x="5113080" y="136368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1" lang="en-IN" sz="4400" spc="-1" strike="noStrike">
                <a:latin typeface="Arial"/>
                <a:ea typeface="Noto Sans CJK SC"/>
              </a:rPr>
              <a:t>How Does 3D Printing Work?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pPr algn="just">
              <a:spcBef>
                <a:spcPts val="1414"/>
              </a:spcBef>
              <a:buNone/>
            </a:pPr>
            <a:r>
              <a:rPr b="0" lang="en-IN" sz="2400" spc="-1" strike="noStrike">
                <a:latin typeface="Arial"/>
                <a:ea typeface="Noto Sans CJK SC"/>
              </a:rPr>
              <a:t> </a:t>
            </a:r>
            <a:r>
              <a:rPr b="1" lang="en-IN" sz="2000" spc="-1" strike="noStrike">
                <a:latin typeface="Arial"/>
                <a:ea typeface="Noto Sans CJK SC"/>
              </a:rPr>
              <a:t>3D printing</a:t>
            </a:r>
            <a:r>
              <a:rPr b="0" lang="en-IN" sz="2000" spc="-1" strike="noStrike">
                <a:latin typeface="Arial"/>
                <a:ea typeface="Noto Sans CJK SC"/>
              </a:rPr>
              <a:t>, also known </a:t>
            </a:r>
            <a:r>
              <a:rPr b="0" lang="en-IN" sz="2000" spc="-1" strike="noStrike">
                <a:latin typeface="Arial"/>
                <a:ea typeface="Noto Sans CJK SC"/>
              </a:rPr>
              <a:t>as additive </a:t>
            </a:r>
            <a:r>
              <a:rPr b="0" lang="en-IN" sz="2000" spc="-1" strike="noStrike">
                <a:latin typeface="Arial"/>
                <a:ea typeface="Noto Sans CJK SC"/>
              </a:rPr>
              <a:t>manufacturing, is a </a:t>
            </a:r>
            <a:r>
              <a:rPr b="0" lang="en-IN" sz="2000" spc="-1" strike="noStrike">
                <a:latin typeface="Arial"/>
                <a:ea typeface="Noto Sans CJK SC"/>
              </a:rPr>
              <a:t>revolutionary </a:t>
            </a:r>
            <a:r>
              <a:rPr b="0" lang="en-IN" sz="2000" spc="-1" strike="noStrike">
                <a:latin typeface="Arial"/>
                <a:ea typeface="Noto Sans CJK SC"/>
              </a:rPr>
              <a:t>manufacturing </a:t>
            </a:r>
            <a:r>
              <a:rPr b="0" lang="en-IN" sz="2000" spc="-1" strike="noStrike">
                <a:latin typeface="Arial"/>
                <a:ea typeface="Noto Sans CJK SC"/>
              </a:rPr>
              <a:t>technology that allows </a:t>
            </a:r>
            <a:r>
              <a:rPr b="0" lang="en-IN" sz="2000" spc="-1" strike="noStrike">
                <a:latin typeface="Arial"/>
                <a:ea typeface="Noto Sans CJK SC"/>
              </a:rPr>
              <a:t>the creation of three-</a:t>
            </a:r>
            <a:r>
              <a:rPr b="0" lang="en-IN" sz="2000" spc="-1" strike="noStrike">
                <a:latin typeface="Arial"/>
                <a:ea typeface="Noto Sans CJK SC"/>
              </a:rPr>
              <a:t>dimensional objects layer </a:t>
            </a:r>
            <a:r>
              <a:rPr b="0" lang="en-IN" sz="2000" spc="-1" strike="noStrike">
                <a:latin typeface="Arial"/>
                <a:ea typeface="Noto Sans CJK SC"/>
              </a:rPr>
              <a:t>by layer, based on a </a:t>
            </a:r>
            <a:r>
              <a:rPr b="0" lang="en-IN" sz="2000" spc="-1" strike="noStrike">
                <a:latin typeface="Arial"/>
                <a:ea typeface="Noto Sans CJK SC"/>
              </a:rPr>
              <a:t>digital model.</a:t>
            </a:r>
            <a:endParaRPr b="0" lang="en-IN" sz="2000" spc="-1" strike="noStrike">
              <a:latin typeface="Arial"/>
            </a:endParaRPr>
          </a:p>
          <a:p>
            <a:pPr algn="just">
              <a:spcBef>
                <a:spcPts val="1414"/>
              </a:spcBef>
              <a:buNone/>
            </a:pPr>
            <a:r>
              <a:rPr b="0" lang="en-IN" sz="2000" spc="-1" strike="noStrike">
                <a:latin typeface="Arial"/>
                <a:ea typeface="Noto Sans CJK SC"/>
              </a:rPr>
              <a:t>  </a:t>
            </a:r>
            <a:r>
              <a:rPr b="0" lang="en-IN" sz="2000" spc="-1" strike="noStrike">
                <a:latin typeface="Arial"/>
                <a:ea typeface="Noto Sans CJK SC"/>
              </a:rPr>
              <a:t>The process involves </a:t>
            </a:r>
            <a:r>
              <a:rPr b="0" lang="en-IN" sz="2000" spc="-1" strike="noStrike">
                <a:latin typeface="Arial"/>
                <a:ea typeface="Noto Sans CJK SC"/>
              </a:rPr>
              <a:t>several key steps, each </a:t>
            </a:r>
            <a:r>
              <a:rPr b="0" lang="en-IN" sz="2000" spc="-1" strike="noStrike">
                <a:latin typeface="Arial"/>
                <a:ea typeface="Noto Sans CJK SC"/>
              </a:rPr>
              <a:t>contributing to the </a:t>
            </a:r>
            <a:r>
              <a:rPr b="0" lang="en-IN" sz="2000" spc="-1" strike="noStrike">
                <a:latin typeface="Arial"/>
                <a:ea typeface="Noto Sans CJK SC"/>
              </a:rPr>
              <a:t>precision and </a:t>
            </a:r>
            <a:r>
              <a:rPr b="0" lang="en-IN" sz="2000" spc="-1" strike="noStrike">
                <a:latin typeface="Arial"/>
                <a:ea typeface="Noto Sans CJK SC"/>
              </a:rPr>
              <a:t>customization that define </a:t>
            </a:r>
            <a:r>
              <a:rPr b="0" lang="en-IN" sz="2000" spc="-1" strike="noStrike">
                <a:latin typeface="Arial"/>
                <a:ea typeface="Noto Sans CJK SC"/>
              </a:rPr>
              <a:t>3D printing:</a:t>
            </a:r>
            <a:endParaRPr b="0" lang="en-IN" sz="2000" spc="-1" strike="noStrike">
              <a:latin typeface="Arial"/>
            </a:endParaRPr>
          </a:p>
          <a:p>
            <a:pPr algn="just">
              <a:spcBef>
                <a:spcPts val="1414"/>
              </a:spcBef>
              <a:buNone/>
            </a:pPr>
            <a:endParaRPr b="0" lang="en-IN" sz="2000" spc="-1" strike="noStrike">
              <a:latin typeface="Arial"/>
            </a:endParaRPr>
          </a:p>
          <a:p>
            <a:r>
              <a:rPr b="1" lang="en-IN" sz="1800" spc="-1" strike="noStrike">
                <a:latin typeface="Arial"/>
                <a:ea typeface="Noto Sans CJK SC"/>
              </a:rPr>
              <a:t>Digital Design:</a:t>
            </a:r>
            <a:r>
              <a:rPr b="0" lang="en-IN" sz="1800" spc="-1" strike="noStrike">
                <a:latin typeface="Arial"/>
                <a:ea typeface="Noto Sans CJK SC"/>
              </a:rPr>
              <a:t> The 3D </a:t>
            </a:r>
            <a:r>
              <a:rPr b="0" lang="en-IN" sz="1800" spc="-1" strike="noStrike">
                <a:latin typeface="Arial"/>
                <a:ea typeface="Noto Sans CJK SC"/>
              </a:rPr>
              <a:t>printing process begins with </a:t>
            </a:r>
            <a:r>
              <a:rPr b="0" lang="en-IN" sz="1800" spc="-1" strike="noStrike">
                <a:latin typeface="Arial"/>
                <a:ea typeface="Noto Sans CJK SC"/>
              </a:rPr>
              <a:t>a digital 3D model created </a:t>
            </a:r>
            <a:r>
              <a:rPr b="0" lang="en-IN" sz="1800" spc="-1" strike="noStrike">
                <a:latin typeface="Arial"/>
                <a:ea typeface="Noto Sans CJK SC"/>
              </a:rPr>
              <a:t>using </a:t>
            </a:r>
            <a:r>
              <a:rPr b="1" i="1" lang="en-IN" sz="1800" spc="-1" strike="noStrike">
                <a:latin typeface="Arial"/>
                <a:ea typeface="Noto Sans CJK SC"/>
              </a:rPr>
              <a:t>computer-aided </a:t>
            </a:r>
            <a:r>
              <a:rPr b="1" i="1" lang="en-IN" sz="1800" spc="-1" strike="noStrike">
                <a:latin typeface="Arial"/>
                <a:ea typeface="Noto Sans CJK SC"/>
              </a:rPr>
              <a:t>design (CAD) software</a:t>
            </a:r>
            <a:r>
              <a:rPr b="0" lang="en-IN" sz="1800" spc="-1" strike="noStrike">
                <a:latin typeface="Arial"/>
                <a:ea typeface="Noto Sans CJK SC"/>
              </a:rPr>
              <a:t>.</a:t>
            </a:r>
            <a:endParaRPr b="0" lang="en-IN" sz="1800" spc="-1" strike="noStrike">
              <a:latin typeface="Arial"/>
            </a:endParaRPr>
          </a:p>
          <a:p>
            <a:r>
              <a:rPr b="1" lang="en-IN" sz="1800" spc="-1" strike="noStrike">
                <a:latin typeface="Arial"/>
                <a:ea typeface="Noto Sans CJK SC"/>
              </a:rPr>
              <a:t>Slicing the Model:</a:t>
            </a:r>
            <a:r>
              <a:rPr b="0" lang="en-IN" sz="1800" spc="-1" strike="noStrike">
                <a:latin typeface="Arial"/>
                <a:ea typeface="Noto Sans CJK SC"/>
              </a:rPr>
              <a:t> The </a:t>
            </a:r>
            <a:r>
              <a:rPr b="0" lang="en-IN" sz="1800" spc="-1" strike="noStrike">
                <a:latin typeface="Arial"/>
                <a:ea typeface="Noto Sans CJK SC"/>
              </a:rPr>
              <a:t>digital model is sliced into </a:t>
            </a:r>
            <a:r>
              <a:rPr b="0" lang="en-IN" sz="1800" spc="-1" strike="noStrike">
                <a:latin typeface="Arial"/>
                <a:ea typeface="Noto Sans CJK SC"/>
              </a:rPr>
              <a:t>thin, horizontal layers using </a:t>
            </a:r>
            <a:r>
              <a:rPr b="0" lang="en-IN" sz="1800" spc="-1" strike="noStrike">
                <a:latin typeface="Arial"/>
                <a:ea typeface="Noto Sans CJK SC"/>
              </a:rPr>
              <a:t>specialized software. It also </a:t>
            </a:r>
            <a:r>
              <a:rPr b="0" lang="en-IN" sz="1800" spc="-1" strike="noStrike">
                <a:latin typeface="Arial"/>
                <a:ea typeface="Noto Sans CJK SC"/>
              </a:rPr>
              <a:t>generates a program in G &amp; </a:t>
            </a:r>
            <a:r>
              <a:rPr b="0" lang="en-IN" sz="1800" spc="-1" strike="noStrike">
                <a:latin typeface="Arial"/>
                <a:ea typeface="Noto Sans CJK SC"/>
              </a:rPr>
              <a:t>M codes that 3d printer can </a:t>
            </a:r>
            <a:r>
              <a:rPr b="0" lang="en-IN" sz="1800" spc="-1" strike="noStrike">
                <a:latin typeface="Arial"/>
                <a:ea typeface="Noto Sans CJK SC"/>
              </a:rPr>
              <a:t>understand and execute the </a:t>
            </a:r>
            <a:r>
              <a:rPr b="0" lang="en-IN" sz="1800" spc="-1" strike="noStrike">
                <a:latin typeface="Arial"/>
                <a:ea typeface="Noto Sans CJK SC"/>
              </a:rPr>
              <a:t>printing.</a:t>
            </a:r>
            <a:endParaRPr b="0" lang="en-IN" sz="1800" spc="-1" strike="noStrike">
              <a:latin typeface="Arial"/>
            </a:endParaRPr>
          </a:p>
          <a:p>
            <a:r>
              <a:rPr b="1" lang="en-IN" sz="1800" spc="-1" strike="noStrike">
                <a:latin typeface="Arial"/>
                <a:ea typeface="Noto Sans CJK SC"/>
              </a:rPr>
              <a:t>Material Selection</a:t>
            </a:r>
            <a:r>
              <a:rPr b="0" lang="en-IN" sz="1800" spc="-1" strike="noStrike">
                <a:latin typeface="Arial"/>
                <a:ea typeface="Noto Sans CJK SC"/>
              </a:rPr>
              <a:t>: Various </a:t>
            </a:r>
            <a:r>
              <a:rPr b="0" lang="en-IN" sz="1800" spc="-1" strike="noStrike">
                <a:latin typeface="Arial"/>
                <a:ea typeface="Noto Sans CJK SC"/>
              </a:rPr>
              <a:t>materials can be used in 3D </a:t>
            </a:r>
            <a:r>
              <a:rPr b="0" lang="en-IN" sz="1800" spc="-1" strike="noStrike">
                <a:latin typeface="Arial"/>
                <a:ea typeface="Noto Sans CJK SC"/>
              </a:rPr>
              <a:t>printing, including plastics, </a:t>
            </a:r>
            <a:r>
              <a:rPr b="0" lang="en-IN" sz="1800" spc="-1" strike="noStrike">
                <a:latin typeface="Arial"/>
                <a:ea typeface="Noto Sans CJK SC"/>
              </a:rPr>
              <a:t>metals, ceramics, and even </a:t>
            </a:r>
            <a:r>
              <a:rPr b="1" i="1" lang="en-IN" sz="1800" spc="-1" strike="noStrike">
                <a:latin typeface="Arial"/>
                <a:ea typeface="Noto Sans CJK SC"/>
              </a:rPr>
              <a:t>bio-compatible</a:t>
            </a:r>
            <a:r>
              <a:rPr b="0" lang="en-IN" sz="1800" spc="-1" strike="noStrike">
                <a:latin typeface="Arial"/>
                <a:ea typeface="Noto Sans CJK SC"/>
              </a:rPr>
              <a:t> materials.</a:t>
            </a:r>
            <a:endParaRPr b="0" lang="en-IN" sz="1800" spc="-1" strike="noStrike">
              <a:latin typeface="Arial"/>
            </a:endParaRPr>
          </a:p>
          <a:p>
            <a:r>
              <a:rPr b="1" lang="en-IN" sz="1800" spc="-1" strike="noStrike">
                <a:latin typeface="Arial"/>
                <a:ea typeface="Noto Sans CJK SC"/>
              </a:rPr>
              <a:t>Layer-by-Layer Building:</a:t>
            </a:r>
            <a:r>
              <a:rPr b="0" lang="en-IN" sz="1800" spc="-1" strike="noStrike">
                <a:latin typeface="Arial"/>
                <a:ea typeface="Noto Sans CJK SC"/>
              </a:rPr>
              <a:t> </a:t>
            </a:r>
            <a:r>
              <a:rPr b="0" lang="en-IN" sz="1800" spc="-1" strike="noStrike">
                <a:latin typeface="Arial"/>
                <a:ea typeface="Noto Sans CJK SC"/>
              </a:rPr>
              <a:t>The 3D printer reads each </a:t>
            </a:r>
            <a:r>
              <a:rPr b="0" lang="en-IN" sz="1800" spc="-1" strike="noStrike">
                <a:latin typeface="Arial"/>
                <a:ea typeface="Noto Sans CJK SC"/>
              </a:rPr>
              <a:t>sliced layer of the digital </a:t>
            </a:r>
            <a:r>
              <a:rPr b="0" lang="en-IN" sz="1800" spc="-1" strike="noStrike">
                <a:latin typeface="Arial"/>
                <a:ea typeface="Noto Sans CJK SC"/>
              </a:rPr>
              <a:t>model and builds the </a:t>
            </a:r>
            <a:r>
              <a:rPr b="0" lang="en-IN" sz="1800" spc="-1" strike="noStrike">
                <a:latin typeface="Arial"/>
                <a:ea typeface="Noto Sans CJK SC"/>
              </a:rPr>
              <a:t>physical object </a:t>
            </a:r>
            <a:r>
              <a:rPr b="1" i="1" lang="en-IN" sz="1800" spc="-1" strike="noStrike">
                <a:latin typeface="Arial"/>
                <a:ea typeface="Noto Sans CJK SC"/>
              </a:rPr>
              <a:t>layer by </a:t>
            </a:r>
            <a:r>
              <a:rPr b="1" i="1" lang="en-IN" sz="1800" spc="-1" strike="noStrike">
                <a:latin typeface="Arial"/>
                <a:ea typeface="Noto Sans CJK SC"/>
              </a:rPr>
              <a:t>layer.</a:t>
            </a:r>
            <a:endParaRPr b="0" lang="en-IN" sz="1800" spc="-1" strike="noStrike">
              <a:latin typeface="Arial"/>
            </a:endParaRPr>
          </a:p>
          <a:p>
            <a:r>
              <a:rPr b="1" lang="en-IN" sz="1800" spc="-1" strike="noStrike">
                <a:latin typeface="Arial"/>
                <a:ea typeface="Noto Sans CJK SC"/>
              </a:rPr>
              <a:t>Support Structures (if </a:t>
            </a:r>
            <a:r>
              <a:rPr b="1" lang="en-IN" sz="1800" spc="-1" strike="noStrike">
                <a:latin typeface="Arial"/>
                <a:ea typeface="Noto Sans CJK SC"/>
              </a:rPr>
              <a:t>needed):</a:t>
            </a:r>
            <a:r>
              <a:rPr b="0" lang="en-IN" sz="1800" spc="-1" strike="noStrike">
                <a:latin typeface="Arial"/>
                <a:ea typeface="Noto Sans CJK SC"/>
              </a:rPr>
              <a:t> Some 3D printed </a:t>
            </a:r>
            <a:r>
              <a:rPr b="0" lang="en-IN" sz="1800" spc="-1" strike="noStrike">
                <a:latin typeface="Arial"/>
                <a:ea typeface="Noto Sans CJK SC"/>
              </a:rPr>
              <a:t>objects may require support </a:t>
            </a:r>
            <a:r>
              <a:rPr b="0" lang="en-IN" sz="1800" spc="-1" strike="noStrike">
                <a:latin typeface="Arial"/>
                <a:ea typeface="Noto Sans CJK SC"/>
              </a:rPr>
              <a:t>structures during printing to </a:t>
            </a:r>
            <a:r>
              <a:rPr b="0" lang="en-IN" sz="1800" spc="-1" strike="noStrike">
                <a:latin typeface="Arial"/>
                <a:ea typeface="Noto Sans CJK SC"/>
              </a:rPr>
              <a:t>prevent overhangs and </a:t>
            </a:r>
            <a:r>
              <a:rPr b="0" lang="en-IN" sz="1800" spc="-1" strike="noStrike">
                <a:latin typeface="Arial"/>
                <a:ea typeface="Noto Sans CJK SC"/>
              </a:rPr>
              <a:t>ensure stability.</a:t>
            </a:r>
            <a:endParaRPr b="0" lang="en-IN" sz="1800" spc="-1" strike="noStrike">
              <a:latin typeface="Arial"/>
            </a:endParaRPr>
          </a:p>
          <a:p>
            <a:r>
              <a:rPr b="1" lang="en-IN" sz="1800" spc="-1" strike="noStrike">
                <a:latin typeface="Arial"/>
                <a:ea typeface="Noto Sans CJK SC"/>
              </a:rPr>
              <a:t>Post-Processing:</a:t>
            </a:r>
            <a:r>
              <a:rPr b="0" lang="en-IN" sz="1800" spc="-1" strike="noStrike">
                <a:latin typeface="Arial"/>
                <a:ea typeface="Noto Sans CJK SC"/>
              </a:rPr>
              <a:t> </a:t>
            </a:r>
            <a:r>
              <a:rPr b="0" lang="en-IN" sz="1800" spc="-1" strike="noStrike">
                <a:latin typeface="Arial"/>
                <a:ea typeface="Noto Sans CJK SC"/>
              </a:rPr>
              <a:t>Removing support </a:t>
            </a:r>
            <a:r>
              <a:rPr b="0" lang="en-IN" sz="1800" spc="-1" strike="noStrike">
                <a:latin typeface="Arial"/>
                <a:ea typeface="Noto Sans CJK SC"/>
              </a:rPr>
              <a:t>structures, surface finishing, </a:t>
            </a:r>
            <a:r>
              <a:rPr b="0" lang="en-IN" sz="1800" spc="-1" strike="noStrike">
                <a:latin typeface="Arial"/>
                <a:ea typeface="Noto Sans CJK SC"/>
              </a:rPr>
              <a:t>and additional treatments </a:t>
            </a:r>
            <a:r>
              <a:rPr b="0" lang="en-IN" sz="1800" spc="-1" strike="noStrike">
                <a:latin typeface="Arial"/>
                <a:ea typeface="Noto Sans CJK SC"/>
              </a:rPr>
              <a:t>like painting or coating.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  <a:ea typeface="Noto Sans CJK SC"/>
              </a:rPr>
              <a:t>Impact Of 3D Printing Technology</a:t>
            </a:r>
            <a:endParaRPr b="0" lang="en-IN" sz="4400" spc="-1" strike="noStrike">
              <a:latin typeface="Arial"/>
            </a:endParaRPr>
          </a:p>
        </p:txBody>
      </p:sp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5220000" y="1415520"/>
            <a:ext cx="4116960" cy="2984040"/>
          </a:xfrm>
          <a:prstGeom prst="rect">
            <a:avLst/>
          </a:prstGeom>
          <a:ln w="0">
            <a:noFill/>
          </a:ln>
        </p:spPr>
      </p:pic>
      <p:sp>
        <p:nvSpPr>
          <p:cNvPr id="52" name=""/>
          <p:cNvSpPr txBox="1"/>
          <p:nvPr/>
        </p:nvSpPr>
        <p:spPr>
          <a:xfrm>
            <a:off x="720000" y="1270440"/>
            <a:ext cx="4140000" cy="4697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  <a:ea typeface="Noto Sans CJK SC"/>
              </a:rPr>
              <a:t>Healthcare: Medical implants, prosthetics, customized surgical tools.</a:t>
            </a:r>
            <a:endParaRPr b="0" lang="en-IN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Aerospace: Prototyping, manufacturing lightweight components.</a:t>
            </a:r>
            <a:endParaRPr b="0" lang="en-IN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Automotive: Rapid prototyping, custom parts production.</a:t>
            </a:r>
            <a:endParaRPr b="0" lang="en-IN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Architecture: Scale models, building components.</a:t>
            </a:r>
            <a:endParaRPr b="0" lang="en-IN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Consumer Goods: Customized products, fashion accessories.</a:t>
            </a:r>
            <a:endParaRPr b="0" lang="en-IN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Education: Enhancing learning through tangible models.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 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 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 </a:t>
            </a:r>
            <a:endParaRPr b="0" lang="en-IN" sz="1800" spc="-1" strike="noStrike">
              <a:latin typeface="Arial"/>
            </a:endParaRPr>
          </a:p>
          <a:p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  <a:ea typeface="Noto Sans CJK SC"/>
              </a:rPr>
              <a:t>Types of 3D printing technologies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r>
              <a:rPr b="0" lang="en-IN" sz="2800" spc="-1" strike="noStrike">
                <a:latin typeface="Arial"/>
                <a:ea typeface="Noto Sans CJK SC"/>
              </a:rPr>
              <a:t>Fused Deposition </a:t>
            </a:r>
            <a:r>
              <a:rPr b="0" lang="en-IN" sz="2800" spc="-1" strike="noStrike">
                <a:latin typeface="Arial"/>
                <a:ea typeface="Noto Sans CJK SC"/>
              </a:rPr>
              <a:t>Modeling (FDM)</a:t>
            </a:r>
            <a:endParaRPr b="0" lang="en-IN" sz="28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37173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r>
              <a:rPr b="0" lang="en-IN" sz="2800" spc="-1" strike="noStrike">
                <a:latin typeface="Arial"/>
                <a:ea typeface="Noto Sans CJK SC"/>
              </a:rPr>
              <a:t>Stereolitho-</a:t>
            </a:r>
            <a:endParaRPr b="0" lang="en-IN" sz="2800" spc="-1" strike="noStrike">
              <a:latin typeface="Arial"/>
            </a:endParaRPr>
          </a:p>
          <a:p>
            <a:r>
              <a:rPr b="0" lang="en-IN" sz="2800" spc="-1" strike="noStrike">
                <a:latin typeface="Arial"/>
                <a:ea typeface="Noto Sans CJK SC"/>
              </a:rPr>
              <a:t>graphy (SLA)</a:t>
            </a:r>
            <a:endParaRPr b="0" lang="en-IN" sz="28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r>
              <a:rPr b="0" lang="en-IN" sz="2600" spc="-1" strike="noStrike">
                <a:latin typeface="Arial"/>
                <a:ea typeface="Noto Sans CJK SC"/>
              </a:rPr>
              <a:t>Selective Laser </a:t>
            </a:r>
            <a:r>
              <a:rPr b="0" lang="en-IN" sz="2600" spc="-1" strike="noStrike">
                <a:latin typeface="Arial"/>
                <a:ea typeface="Noto Sans CJK SC"/>
              </a:rPr>
              <a:t>Sintering (SLS)</a:t>
            </a:r>
            <a:endParaRPr b="0" lang="en-IN" sz="2600" spc="-1" strike="noStrike"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r>
              <a:rPr b="0" lang="en-IN" sz="2800" spc="-1" strike="noStrike">
                <a:latin typeface="Arial"/>
                <a:ea typeface="Noto Sans CJK SC"/>
              </a:rPr>
              <a:t>Multi Jet Fusion </a:t>
            </a:r>
            <a:r>
              <a:rPr b="0" lang="en-IN" sz="2800" spc="-1" strike="noStrike">
                <a:latin typeface="Arial"/>
                <a:ea typeface="Noto Sans CJK SC"/>
              </a:rPr>
              <a:t>(MJF)</a:t>
            </a:r>
            <a:endParaRPr b="0" lang="en-IN" sz="2800" spc="-1" strike="noStrike">
              <a:latin typeface="Arial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r>
              <a:rPr b="0" lang="en-IN" sz="2600" spc="-1" strike="noStrike">
                <a:latin typeface="Arial"/>
                <a:ea typeface="Noto Sans CJK SC"/>
              </a:rPr>
              <a:t>Binder Jetting</a:t>
            </a:r>
            <a:endParaRPr b="0" lang="en-IN" sz="2600" spc="-1" strike="noStrike">
              <a:latin typeface="Arial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r>
              <a:rPr b="0" lang="en-IN" sz="2800" spc="-1" strike="noStrike">
                <a:latin typeface="Arial"/>
                <a:ea typeface="Noto Sans CJK SC"/>
              </a:rPr>
              <a:t>Digital Light Processing (DLP)</a:t>
            </a:r>
            <a:endParaRPr b="0" lang="en-IN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1" lang="en-IN" sz="4400" spc="-1" strike="noStrike">
                <a:latin typeface="Arial"/>
                <a:ea typeface="Noto Sans CJK SC"/>
              </a:rPr>
              <a:t>Advantages of 3D Printing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61" name=""/>
          <p:cNvSpPr txBox="1"/>
          <p:nvPr/>
        </p:nvSpPr>
        <p:spPr>
          <a:xfrm>
            <a:off x="1204200" y="1440000"/>
            <a:ext cx="7615800" cy="34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SzPct val="100000"/>
              <a:buBlip>
                <a:blip r:embed="rId1"/>
              </a:buBlip>
            </a:pPr>
            <a:r>
              <a:rPr b="1" lang="en-IN" sz="2000" spc="-1" strike="noStrike">
                <a:latin typeface="Arial"/>
              </a:rPr>
              <a:t>Rapid Prototyping:</a:t>
            </a:r>
            <a:r>
              <a:rPr b="0" lang="en-IN" sz="2000" spc="-1" strike="noStrike">
                <a:latin typeface="Arial"/>
              </a:rPr>
              <a:t> Accelerated product development cycles.</a:t>
            </a:r>
            <a:endParaRPr b="0" lang="en-IN" sz="20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2"/>
              </a:buBlip>
            </a:pPr>
            <a:endParaRPr b="0" lang="en-IN" sz="20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3"/>
              </a:buBlip>
            </a:pPr>
            <a:r>
              <a:rPr b="1" lang="en-IN" sz="2000" spc="-1" strike="noStrike">
                <a:latin typeface="Arial"/>
              </a:rPr>
              <a:t>Customization:</a:t>
            </a:r>
            <a:r>
              <a:rPr b="0" lang="en-IN" sz="2000" spc="-1" strike="noStrike">
                <a:latin typeface="Arial"/>
              </a:rPr>
              <a:t> Tailoring products to individual needs.</a:t>
            </a:r>
            <a:endParaRPr b="0" lang="en-IN" sz="20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4"/>
              </a:buBlip>
            </a:pPr>
            <a:endParaRPr b="0" lang="en-IN" sz="20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5"/>
              </a:buBlip>
            </a:pPr>
            <a:r>
              <a:rPr b="1" lang="en-IN" sz="2000" spc="-1" strike="noStrike">
                <a:latin typeface="Arial"/>
              </a:rPr>
              <a:t>Cost-Effective:</a:t>
            </a:r>
            <a:r>
              <a:rPr b="0" lang="en-IN" sz="2000" spc="-1" strike="noStrike">
                <a:latin typeface="Arial"/>
              </a:rPr>
              <a:t> Reduced material waste and production costs.</a:t>
            </a:r>
            <a:endParaRPr b="0" lang="en-IN" sz="20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6"/>
              </a:buBlip>
            </a:pPr>
            <a:endParaRPr b="0" lang="en-IN" sz="20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7"/>
              </a:buBlip>
            </a:pPr>
            <a:r>
              <a:rPr b="1" lang="en-IN" sz="2000" spc="-1" strike="noStrike">
                <a:latin typeface="Arial"/>
              </a:rPr>
              <a:t>Complexity:</a:t>
            </a:r>
            <a:r>
              <a:rPr b="0" lang="en-IN" sz="2000" spc="-1" strike="noStrike">
                <a:latin typeface="Arial"/>
              </a:rPr>
              <a:t> Ability to create intricate designs and geometries.</a:t>
            </a:r>
            <a:endParaRPr b="0" lang="en-IN" sz="20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8"/>
              </a:buBlip>
            </a:pPr>
            <a:endParaRPr b="0" lang="en-IN" sz="20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9"/>
              </a:buBlip>
            </a:pPr>
            <a:r>
              <a:rPr b="1" lang="en-IN" sz="2000" spc="-1" strike="noStrike">
                <a:latin typeface="Arial"/>
              </a:rPr>
              <a:t>On-Demand Production:</a:t>
            </a:r>
            <a:r>
              <a:rPr b="0" lang="en-IN" sz="2000" spc="-1" strike="noStrike">
                <a:latin typeface="Arial"/>
              </a:rPr>
              <a:t> Manufacturing products as needed.</a:t>
            </a:r>
            <a:endParaRPr b="0" lang="en-IN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1" lang="en-IN" sz="4400" spc="-1" strike="noStrike">
                <a:latin typeface="Arial"/>
                <a:ea typeface="Noto Sans CJK SC"/>
              </a:rPr>
              <a:t>Innovations in 3D Printing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63" name=""/>
          <p:cNvSpPr txBox="1"/>
          <p:nvPr/>
        </p:nvSpPr>
        <p:spPr>
          <a:xfrm>
            <a:off x="1260000" y="1765800"/>
            <a:ext cx="8100000" cy="1882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SzPct val="100000"/>
              <a:buBlip>
                <a:blip r:embed="rId1"/>
              </a:buBlip>
            </a:pPr>
            <a:r>
              <a:rPr b="1" lang="en-IN" sz="1800" spc="-1" strike="noStrike">
                <a:latin typeface="Arial"/>
              </a:rPr>
              <a:t>4D Printing:</a:t>
            </a:r>
            <a:r>
              <a:rPr b="0" lang="en-IN" sz="1800" spc="-1" strike="noStrike">
                <a:latin typeface="Arial"/>
              </a:rPr>
              <a:t> Objects that can change shape or functionality over time.</a:t>
            </a:r>
            <a:endParaRPr b="0" lang="en-IN" sz="18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2"/>
              </a:buBlip>
            </a:pPr>
            <a:endParaRPr b="0" lang="en-IN" sz="18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3"/>
              </a:buBlip>
            </a:pPr>
            <a:r>
              <a:rPr b="1" lang="en-IN" sz="1800" spc="-1" strike="noStrike">
                <a:latin typeface="Arial"/>
              </a:rPr>
              <a:t>Bioprinting:</a:t>
            </a:r>
            <a:r>
              <a:rPr b="0" lang="en-IN" sz="1800" spc="-1" strike="noStrike">
                <a:latin typeface="Arial"/>
              </a:rPr>
              <a:t> Printing human tissues and organs for medical purposes.</a:t>
            </a:r>
            <a:endParaRPr b="0" lang="en-IN" sz="18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4"/>
              </a:buBlip>
            </a:pPr>
            <a:endParaRPr b="0" lang="en-IN" sz="18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5"/>
              </a:buBlip>
            </a:pPr>
            <a:r>
              <a:rPr b="1" lang="en-IN" sz="1800" spc="-1" strike="noStrike">
                <a:latin typeface="Arial"/>
              </a:rPr>
              <a:t>Metal 3D Printing:</a:t>
            </a:r>
            <a:r>
              <a:rPr b="0" lang="en-IN" sz="1800" spc="-1" strike="noStrike">
                <a:latin typeface="Arial"/>
              </a:rPr>
              <a:t> Advancements in printing metal components.</a:t>
            </a:r>
            <a:endParaRPr b="0" lang="en-IN" sz="18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6"/>
              </a:buBlip>
            </a:pPr>
            <a:endParaRPr b="0" lang="en-IN" sz="1800" spc="-1" strike="noStrike">
              <a:latin typeface="Arial"/>
            </a:endParaRPr>
          </a:p>
          <a:p>
            <a:pPr marL="216000" indent="-216000">
              <a:buSzPct val="100000"/>
              <a:buBlip>
                <a:blip r:embed="rId7"/>
              </a:buBlip>
            </a:pPr>
            <a:r>
              <a:rPr b="1" lang="en-IN" sz="1800" spc="-1" strike="noStrike">
                <a:latin typeface="Arial"/>
              </a:rPr>
              <a:t>Continuous Printing:</a:t>
            </a:r>
            <a:r>
              <a:rPr b="0" lang="en-IN" sz="1800" spc="-1" strike="noStrike">
                <a:latin typeface="Arial"/>
              </a:rPr>
              <a:t> Continuous production of large-scale objects.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1" lang="en-IN" sz="4400" spc="-1" strike="noStrike">
                <a:latin typeface="Arial"/>
                <a:ea typeface="Noto Sans CJK SC"/>
              </a:rPr>
              <a:t>Future Trends in 3D Printing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900000" y="131184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6000"/>
          </a:bodyPr>
          <a:p>
            <a:r>
              <a:rPr b="1" lang="en-IN" sz="3200" spc="-1" strike="noStrike">
                <a:latin typeface="Arial"/>
                <a:ea typeface="Noto Sans CJK SC"/>
              </a:rPr>
              <a:t>Industry 4.0 Integration: </a:t>
            </a:r>
            <a:r>
              <a:rPr b="0" lang="en-IN" sz="3200" spc="-1" strike="noStrike">
                <a:latin typeface="Arial"/>
                <a:ea typeface="Noto Sans CJK SC"/>
              </a:rPr>
              <a:t>3D printing in smart factories.</a:t>
            </a:r>
            <a:endParaRPr b="0" lang="en-IN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899320" y="131184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/>
          </a:bodyPr>
          <a:p>
            <a:r>
              <a:rPr b="1" lang="en-IN" sz="3200" spc="-1" strike="noStrike">
                <a:latin typeface="Arial"/>
                <a:ea typeface="Noto Sans CJK SC"/>
              </a:rPr>
              <a:t>Artificial Intelligence:</a:t>
            </a:r>
            <a:r>
              <a:rPr b="0" lang="en-IN" sz="3200" spc="-1" strike="noStrike">
                <a:latin typeface="Arial"/>
                <a:ea typeface="Noto Sans CJK SC"/>
              </a:rPr>
              <a:t> AI-driven design optimization.</a:t>
            </a:r>
            <a:endParaRPr b="0" lang="en-IN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899320" y="311184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6000"/>
          </a:bodyPr>
          <a:p>
            <a:r>
              <a:rPr b="1" lang="en-IN" sz="3200" spc="-1" strike="noStrike">
                <a:latin typeface="Arial"/>
                <a:ea typeface="Noto Sans CJK SC"/>
              </a:rPr>
              <a:t>Sustainable Materials: </a:t>
            </a:r>
            <a:r>
              <a:rPr b="0" lang="en-IN" sz="3200" spc="-1" strike="noStrike">
                <a:latin typeface="Arial"/>
                <a:ea typeface="Noto Sans CJK SC"/>
              </a:rPr>
              <a:t>Eco-friendly printing materials.</a:t>
            </a:r>
            <a:endParaRPr b="0" lang="en-IN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85932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9000"/>
          </a:bodyPr>
          <a:p>
            <a:r>
              <a:rPr b="1" lang="en-IN" sz="3200" spc="-1" strike="noStrike">
                <a:latin typeface="Arial"/>
                <a:ea typeface="Noto Sans CJK SC"/>
              </a:rPr>
              <a:t>Space Exploration:</a:t>
            </a:r>
            <a:r>
              <a:rPr b="0" lang="en-IN" sz="3200" spc="-1" strike="noStrike">
                <a:latin typeface="Arial"/>
                <a:ea typeface="Noto Sans CJK SC"/>
              </a:rPr>
              <a:t> 3D printing in space for on-demand manufacturing.</a:t>
            </a:r>
            <a:endParaRPr b="0" lang="en-IN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</a:rPr>
              <a:t>Conclusion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IN" sz="1800" spc="-1" strike="noStrike">
              <a:latin typeface="Arial"/>
            </a:endParaRPr>
          </a:p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3D printing stands at the </a:t>
            </a:r>
            <a:r>
              <a:rPr b="0" lang="en-IN" sz="1800" spc="-1" strike="noStrike">
                <a:latin typeface="Arial"/>
              </a:rPr>
              <a:t>forefront of a transformative </a:t>
            </a:r>
            <a:r>
              <a:rPr b="0" lang="en-IN" sz="1800" spc="-1" strike="noStrike">
                <a:latin typeface="Arial"/>
              </a:rPr>
              <a:t>technological revolution, </a:t>
            </a:r>
            <a:r>
              <a:rPr b="0" lang="en-IN" sz="1800" spc="-1" strike="noStrike">
                <a:latin typeface="Arial"/>
              </a:rPr>
              <a:t>offering a paradigm shift in </a:t>
            </a:r>
            <a:r>
              <a:rPr b="0" lang="en-IN" sz="1800" spc="-1" strike="noStrike">
                <a:latin typeface="Arial"/>
              </a:rPr>
              <a:t>manufacturing and design. </a:t>
            </a:r>
            <a:endParaRPr b="0" lang="en-IN" sz="1800" spc="-1" strike="noStrike">
              <a:latin typeface="Arial"/>
            </a:endParaRPr>
          </a:p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IN" sz="1800" spc="-1" strike="noStrike">
              <a:latin typeface="Arial"/>
            </a:endParaRPr>
          </a:p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800" spc="-1" strike="noStrike">
                <a:latin typeface="Arial"/>
              </a:rPr>
              <a:t>Throughout this </a:t>
            </a:r>
            <a:r>
              <a:rPr b="0" lang="en-IN" sz="1800" spc="-1" strike="noStrike">
                <a:latin typeface="Arial"/>
              </a:rPr>
              <a:t>presentation, we have </a:t>
            </a:r>
            <a:r>
              <a:rPr b="0" lang="en-IN" sz="1800" spc="-1" strike="noStrike">
                <a:latin typeface="Arial"/>
              </a:rPr>
              <a:t>delved into the myriad </a:t>
            </a:r>
            <a:r>
              <a:rPr b="0" lang="en-IN" sz="1800" spc="-1" strike="noStrike">
                <a:latin typeface="Arial"/>
              </a:rPr>
              <a:t>applications and benefits of </a:t>
            </a:r>
            <a:r>
              <a:rPr b="0" lang="en-IN" sz="1800" spc="-1" strike="noStrike">
                <a:latin typeface="Arial"/>
              </a:rPr>
              <a:t>3D printing, from rapid </a:t>
            </a:r>
            <a:r>
              <a:rPr b="0" lang="en-IN" sz="1800" spc="-1" strike="noStrike">
                <a:latin typeface="Arial"/>
              </a:rPr>
              <a:t>prototyping to personalized </a:t>
            </a:r>
            <a:r>
              <a:rPr b="0" lang="en-IN" sz="1800" spc="-1" strike="noStrike">
                <a:latin typeface="Arial"/>
              </a:rPr>
              <a:t>healthcare solutions and </a:t>
            </a:r>
            <a:r>
              <a:rPr b="0" lang="en-IN" sz="1800" spc="-1" strike="noStrike">
                <a:latin typeface="Arial"/>
              </a:rPr>
              <a:t>sustainable manufacturing </a:t>
            </a:r>
            <a:r>
              <a:rPr b="0" lang="en-IN" sz="1800" spc="-1" strike="noStrike">
                <a:latin typeface="Arial"/>
              </a:rPr>
              <a:t>practices.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2024-01-03T13:39:02Z</dcterms:created>
  <dc:creator/>
  <dc:description/>
  <dc:language>en-IN</dc:language>
  <cp:lastModifiedBy/>
  <dcterms:modified xsi:type="dcterms:W3CDTF">2024-01-04T14:38:09Z</dcterms:modified>
  <cp:revision>89</cp:revision>
  <dc:subject/>
  <dc:title/>
</cp:coreProperties>
</file>